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0" r:id="rId5"/>
    <p:sldId id="263" r:id="rId6"/>
    <p:sldId id="262" r:id="rId7"/>
    <p:sldId id="265" r:id="rId8"/>
    <p:sldId id="269" r:id="rId9"/>
    <p:sldId id="261" r:id="rId10"/>
    <p:sldId id="264" r:id="rId11"/>
    <p:sldId id="271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DDA"/>
    <a:srgbClr val="F14865"/>
    <a:srgbClr val="A9D18E"/>
    <a:srgbClr val="B23C45"/>
    <a:srgbClr val="883D65"/>
    <a:srgbClr val="623D7A"/>
    <a:srgbClr val="993C58"/>
    <a:srgbClr val="803E6B"/>
    <a:srgbClr val="50617D"/>
    <a:srgbClr val="417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99D8-0F1A-4446-9C52-F59A7D345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100E1B-3E14-4FD4-B9AE-B9AC482B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28CCF-73A3-4C88-BF19-CD1846E0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5A6E74-44F1-412D-B2E0-3ABE3142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0E81D-3363-4177-B142-9A151027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22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1C055-AB94-42EE-B325-71B2294B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C08DF-1D44-4EA2-AEFB-14D0DB434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67BED-B46E-4500-87AB-35FA98E4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0F36C-8760-43EA-947C-CE89392D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6F9A78-4596-4E5A-AC8B-FD9BE820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8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619F16-A764-4E52-ABB1-B1278101D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839B80-4F5A-4F87-B40E-2ED457824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297C8-4463-4BD4-9765-47A8DAC0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65B8C-1922-47D1-913C-10E1A37B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47B07-519D-47CE-B916-0B5DCE42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0CEE4-A4BA-4E13-A7FA-D0356941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ACA70-AB5B-4B7D-98FA-6DFBA68C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E0AE66-745F-4C60-9A97-060E2159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5D889-43BE-4B3D-8C5C-F7F8BED7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D993F-8601-4E97-A0FC-C436DF5C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2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E26E-6413-4306-9F64-46571BF5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23CDC-EF2B-4B1A-8D81-7C207029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5A249-299D-405F-AACB-90D35E90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3E027-3774-494B-8207-D6F1632D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83D49-302C-4CBA-A3A5-4290B00E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3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CBD74-D5F1-446D-8F90-30E8AAF9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72C36-7250-4A66-A1FB-C48AA614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BA3F10-DAC5-45D2-A6F8-C04E4218E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04E16-C22C-4585-A424-38B545B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FC0BBA-526A-4A10-A182-06C5BB78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9E9C39-5E75-42D6-A4FC-0DD94AE8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65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D7FB4-BCD3-4C1E-A760-941EE827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6995F4-E188-4FBC-9878-A5A5A6AB9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169AE4-3662-4FBD-A02E-23A18A7DF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869BF-5A21-4926-805C-E7D3F72E2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ED1B48-4449-4E21-B25C-05CBA0C8B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578435-0BDA-4808-81FF-1AD86611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755B0C-827E-4BB9-B9BC-311C650B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381758-44B1-4135-862B-B3713727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14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1448A-1ECB-416D-9F1F-330CFB5B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06F33C-878D-4A65-89DA-4FCD4B52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8392A3-80E4-439D-AE48-52BB5C70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B15B9A-1269-406B-894C-5A974657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7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EB7C-9803-4A41-ADD8-CF579ABC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4E1712-C5E6-4315-82BD-A39EE901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12D72-D691-4AEF-B11C-083E21E3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1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39EAB-885F-4940-B796-5D5518FC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01623-4714-4783-B325-A885EEB0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EE60A2-BAA6-46BC-ABF4-144CB338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DC275F-1911-49E8-9C8E-79EC0FCE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F60035-4A96-4A95-9825-3419FC5A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4C2668-F63C-4E7A-B25F-683E3CEC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0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F1DC-2C51-4D8F-B23B-7FFAB239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52A735-FBD8-43F7-A0A9-4E63261F3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2B7897-7058-4677-986D-C95B0A487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6F54AE-7D25-44D7-8ACB-41181FE0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FD9320-A1C9-4554-8BCB-AE69273D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82778-A60C-40DF-B5D4-BB31D01D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7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8B75D6-F9B7-404D-9D74-023206A5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565CB2-DEEC-458D-8B55-D36151F68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0C2EAD-580B-4423-BAD9-15BE75886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4C723-A642-4893-A483-7C3FDC994C0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911AC-16CF-4E1C-B899-68AF1BB67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80A63-FA4F-4CD5-98DD-621D32EB6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F652-FF2E-43CE-AD29-143BC33B7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6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ACDCAE-2822-4CA7-8747-156EEE86A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07" y="1316589"/>
            <a:ext cx="4853564" cy="4187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A2E3B4-8175-4C55-88A1-8A50DFF13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63" y="1861763"/>
            <a:ext cx="2740638" cy="270567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1032838-82F8-4A2B-ACEA-0C2784AF28FF}"/>
              </a:ext>
            </a:extLst>
          </p:cNvPr>
          <p:cNvSpPr/>
          <p:nvPr/>
        </p:nvSpPr>
        <p:spPr>
          <a:xfrm flipH="1">
            <a:off x="6053810" y="1861763"/>
            <a:ext cx="84379" cy="267488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E4C96B-1880-4858-8043-48CE57BD0A8E}"/>
              </a:ext>
            </a:extLst>
          </p:cNvPr>
          <p:cNvSpPr txBox="1"/>
          <p:nvPr/>
        </p:nvSpPr>
        <p:spPr>
          <a:xfrm>
            <a:off x="3748935" y="4396461"/>
            <a:ext cx="337622" cy="48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3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46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EF6232-EA11-4F9D-9B2D-87C8104E3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8494"/>
          <a:stretch/>
        </p:blipFill>
        <p:spPr>
          <a:xfrm>
            <a:off x="4618653" y="1"/>
            <a:ext cx="757334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64BAE1-07B8-46D5-B1AE-7A2EDE3E7957}"/>
              </a:ext>
            </a:extLst>
          </p:cNvPr>
          <p:cNvSpPr txBox="1"/>
          <p:nvPr/>
        </p:nvSpPr>
        <p:spPr>
          <a:xfrm>
            <a:off x="121297" y="1607614"/>
            <a:ext cx="4801314" cy="29546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进阶，</a:t>
            </a:r>
            <a:endParaRPr lang="en-US" altLang="zh-CN" sz="6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都会有起点。</a:t>
            </a:r>
            <a:endParaRPr lang="en-US" altLang="zh-CN" sz="6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endParaRPr lang="zh-CN" altLang="en-US" sz="66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FEE600-A344-4393-BB4C-D77877B46304}"/>
              </a:ext>
            </a:extLst>
          </p:cNvPr>
          <p:cNvSpPr txBox="1"/>
          <p:nvPr/>
        </p:nvSpPr>
        <p:spPr>
          <a:xfrm>
            <a:off x="121297" y="3638939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我们当然欢迎有基础的同学，</a:t>
            </a:r>
            <a:br>
              <a:rPr lang="en-US" altLang="zh-CN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但是没有基础，</a:t>
            </a:r>
            <a:br>
              <a:rPr lang="en-US" altLang="zh-CN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我们也会从零开始教学！</a:t>
            </a:r>
          </a:p>
        </p:txBody>
      </p:sp>
    </p:spTree>
    <p:extLst>
      <p:ext uri="{BB962C8B-B14F-4D97-AF65-F5344CB8AC3E}">
        <p14:creationId xmlns:p14="http://schemas.microsoft.com/office/powerpoint/2010/main" val="17149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0DCDDA"/>
            </a:gs>
            <a:gs pos="7000">
              <a:srgbClr val="0DCDDA"/>
            </a:gs>
            <a:gs pos="50000">
              <a:srgbClr val="F1486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1E4F710-D136-4DBA-A0D9-936F106CF862}"/>
              </a:ext>
            </a:extLst>
          </p:cNvPr>
          <p:cNvSpPr txBox="1"/>
          <p:nvPr/>
        </p:nvSpPr>
        <p:spPr>
          <a:xfrm>
            <a:off x="1090445" y="852916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苹方 特粗" panose="020B0800000000000000" pitchFamily="34" charset="-122"/>
                <a:cs typeface="+mn-cs"/>
              </a:rPr>
              <a:t>加入我们！</a:t>
            </a:r>
          </a:p>
        </p:txBody>
      </p:sp>
      <p:pic>
        <p:nvPicPr>
          <p:cNvPr id="11" name="图片 10" descr="QR 代码&#10;&#10;描述已自动生成">
            <a:extLst>
              <a:ext uri="{FF2B5EF4-FFF2-40B4-BE49-F238E27FC236}">
                <a16:creationId xmlns:a16="http://schemas.microsoft.com/office/drawing/2014/main" id="{F5369C6E-ACF4-4E93-9632-97ABF706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003" y="2857315"/>
            <a:ext cx="1930935" cy="1978031"/>
          </a:xfrm>
          <a:prstGeom prst="rect">
            <a:avLst/>
          </a:prstGeom>
        </p:spPr>
      </p:pic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D81D12F6-11BD-4AF5-A959-40C5AA7E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4" y="2166917"/>
            <a:ext cx="3622539" cy="3600041"/>
          </a:xfrm>
          <a:prstGeom prst="rect">
            <a:avLst/>
          </a:prstGeom>
        </p:spPr>
      </p:pic>
      <p:pic>
        <p:nvPicPr>
          <p:cNvPr id="8" name="图片 7" descr="QR 代码&#10;&#10;描述已自动生成">
            <a:extLst>
              <a:ext uri="{FF2B5EF4-FFF2-40B4-BE49-F238E27FC236}">
                <a16:creationId xmlns:a16="http://schemas.microsoft.com/office/drawing/2014/main" id="{7AF8C89C-DB86-440F-87A9-F1B877C5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03" y="2908407"/>
            <a:ext cx="2028260" cy="18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88">
              <a:srgbClr val="883D65"/>
            </a:gs>
            <a:gs pos="27000">
              <a:srgbClr val="993C58"/>
            </a:gs>
            <a:gs pos="0">
              <a:srgbClr val="B23C45"/>
            </a:gs>
            <a:gs pos="100000">
              <a:srgbClr val="803E6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B2C6AB-8AB0-4762-B22B-FBEFB451C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9" y="1406842"/>
            <a:ext cx="2584381" cy="25514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63C697-1E49-4FC7-BC9E-6206227A0752}"/>
              </a:ext>
            </a:extLst>
          </p:cNvPr>
          <p:cNvSpPr txBox="1"/>
          <p:nvPr/>
        </p:nvSpPr>
        <p:spPr>
          <a:xfrm>
            <a:off x="3582955" y="4320075"/>
            <a:ext cx="549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振兴</a:t>
            </a:r>
            <a:r>
              <a:rPr lang="en-US" altLang="zh-CN" sz="3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IT</a:t>
            </a:r>
            <a:r>
              <a:rPr lang="zh-CN" altLang="en-US" sz="3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，服务华理。</a:t>
            </a:r>
          </a:p>
        </p:txBody>
      </p:sp>
    </p:spTree>
    <p:extLst>
      <p:ext uri="{BB962C8B-B14F-4D97-AF65-F5344CB8AC3E}">
        <p14:creationId xmlns:p14="http://schemas.microsoft.com/office/powerpoint/2010/main" val="30441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FA7DB1-5E1F-417F-A623-10DE8947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9" y="1406842"/>
            <a:ext cx="2584381" cy="2551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6FFB10-2EFF-4628-BF30-7648465D8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9" y="4211253"/>
            <a:ext cx="2655648" cy="2291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59B5AD-4A0E-4FAA-8ED0-CB7D1E855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48" y="4092035"/>
            <a:ext cx="403590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0DCDDA"/>
            </a:gs>
            <a:gs pos="7000">
              <a:srgbClr val="0DCDDA"/>
            </a:gs>
            <a:gs pos="50000">
              <a:srgbClr val="F1486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1E4F710-D136-4DBA-A0D9-936F106CF862}"/>
              </a:ext>
            </a:extLst>
          </p:cNvPr>
          <p:cNvSpPr txBox="1"/>
          <p:nvPr/>
        </p:nvSpPr>
        <p:spPr>
          <a:xfrm>
            <a:off x="1090445" y="852916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7200" dirty="0">
                <a:solidFill>
                  <a:schemeClr val="bg1">
                    <a:lumMod val="95000"/>
                  </a:schemeClr>
                </a:solidFill>
                <a:ea typeface="苹方 特粗" panose="020B0800000000000000" pitchFamily="34" charset="-122"/>
              </a:rPr>
              <a:t>加入我们！</a:t>
            </a:r>
          </a:p>
        </p:txBody>
      </p:sp>
      <p:pic>
        <p:nvPicPr>
          <p:cNvPr id="11" name="图片 10" descr="QR 代码&#10;&#10;描述已自动生成">
            <a:extLst>
              <a:ext uri="{FF2B5EF4-FFF2-40B4-BE49-F238E27FC236}">
                <a16:creationId xmlns:a16="http://schemas.microsoft.com/office/drawing/2014/main" id="{F5369C6E-ACF4-4E93-9632-97ABF706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003" y="2857315"/>
            <a:ext cx="1930935" cy="1978031"/>
          </a:xfrm>
          <a:prstGeom prst="rect">
            <a:avLst/>
          </a:prstGeom>
        </p:spPr>
      </p:pic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D81D12F6-11BD-4AF5-A959-40C5AA7E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4" y="2166917"/>
            <a:ext cx="3622539" cy="3600041"/>
          </a:xfrm>
          <a:prstGeom prst="rect">
            <a:avLst/>
          </a:prstGeom>
        </p:spPr>
      </p:pic>
      <p:pic>
        <p:nvPicPr>
          <p:cNvPr id="8" name="图片 7" descr="QR 代码&#10;&#10;描述已自动生成">
            <a:extLst>
              <a:ext uri="{FF2B5EF4-FFF2-40B4-BE49-F238E27FC236}">
                <a16:creationId xmlns:a16="http://schemas.microsoft.com/office/drawing/2014/main" id="{7AF8C89C-DB86-440F-87A9-F1B877C5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03" y="2908407"/>
            <a:ext cx="2028260" cy="18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rgbClr val="472647"/>
            </a:gs>
            <a:gs pos="71000">
              <a:srgbClr val="212241"/>
            </a:gs>
            <a:gs pos="100000">
              <a:srgbClr val="0D1A32"/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rgbClr val="5B2542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26A3BA-B888-460D-874E-99E89963E625}"/>
              </a:ext>
            </a:extLst>
          </p:cNvPr>
          <p:cNvSpPr txBox="1"/>
          <p:nvPr/>
        </p:nvSpPr>
        <p:spPr>
          <a:xfrm>
            <a:off x="3034019" y="1041294"/>
            <a:ext cx="6123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3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计算机交流协会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F1453-C650-4733-A674-724252C4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3" y="3817388"/>
            <a:ext cx="1011828" cy="102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3E01E4-782C-44AB-B88F-A5453B30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6" y="5012472"/>
            <a:ext cx="1396187" cy="384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DC0E92-3625-4AA8-A217-F99E2167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12" y="3817388"/>
            <a:ext cx="1960598" cy="15140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882FDC-A47D-480B-987F-D9C1B435D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737" y="3817388"/>
            <a:ext cx="1906139" cy="15140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079E8C-808F-4E22-BF8B-8B17FAD1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9" y="3817388"/>
            <a:ext cx="1630779" cy="15140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E3A77A-0B5D-410D-B289-45060A416C17}"/>
              </a:ext>
            </a:extLst>
          </p:cNvPr>
          <p:cNvSpPr txBox="1"/>
          <p:nvPr/>
        </p:nvSpPr>
        <p:spPr>
          <a:xfrm>
            <a:off x="4445274" y="5938853"/>
            <a:ext cx="3005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6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以上注册商标均未联动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F57C3B-90BC-4B1C-98B8-9584296B3173}"/>
              </a:ext>
            </a:extLst>
          </p:cNvPr>
          <p:cNvSpPr txBox="1"/>
          <p:nvPr/>
        </p:nvSpPr>
        <p:spPr>
          <a:xfrm>
            <a:off x="3855368" y="21298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丰富多彩的社团，从未止步。</a:t>
            </a:r>
          </a:p>
        </p:txBody>
      </p:sp>
    </p:spTree>
    <p:extLst>
      <p:ext uri="{BB962C8B-B14F-4D97-AF65-F5344CB8AC3E}">
        <p14:creationId xmlns:p14="http://schemas.microsoft.com/office/powerpoint/2010/main" val="250667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88">
              <a:srgbClr val="50617D"/>
            </a:gs>
            <a:gs pos="51300">
              <a:srgbClr val="417883"/>
            </a:gs>
            <a:gs pos="0">
              <a:srgbClr val="427F5F"/>
            </a:gs>
            <a:gs pos="100000">
              <a:srgbClr val="5B507A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5619EAC-D422-42BB-9D60-9E834796D001}"/>
              </a:ext>
            </a:extLst>
          </p:cNvPr>
          <p:cNvSpPr txBox="1"/>
          <p:nvPr/>
        </p:nvSpPr>
        <p:spPr>
          <a:xfrm>
            <a:off x="7017684" y="1774408"/>
            <a:ext cx="5074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丰富多彩，</a:t>
            </a:r>
            <a:endParaRPr lang="en-US" altLang="zh-CN" sz="8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8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不止于此。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3978F5-F1E2-4F30-B74D-5E5D9230A103}"/>
              </a:ext>
            </a:extLst>
          </p:cNvPr>
          <p:cNvSpPr txBox="1"/>
          <p:nvPr/>
        </p:nvSpPr>
        <p:spPr>
          <a:xfrm>
            <a:off x="7308266" y="432895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内容充实，意义非凡。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928245-AA00-4524-9CA1-D47BFD39EE7C}"/>
              </a:ext>
            </a:extLst>
          </p:cNvPr>
          <p:cNvSpPr txBox="1"/>
          <p:nvPr/>
        </p:nvSpPr>
        <p:spPr>
          <a:xfrm>
            <a:off x="1558210" y="990636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举办“公牛杯”王者荣耀联赛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365333-5DCE-4BD1-9011-8374B6913C5C}"/>
              </a:ext>
            </a:extLst>
          </p:cNvPr>
          <p:cNvSpPr txBox="1"/>
          <p:nvPr/>
        </p:nvSpPr>
        <p:spPr>
          <a:xfrm>
            <a:off x="1593475" y="17062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彩虹六号全国高校联赛得奖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A4D01B-FEE6-4BB6-80B3-95047EF42F58}"/>
              </a:ext>
            </a:extLst>
          </p:cNvPr>
          <p:cNvSpPr txBox="1"/>
          <p:nvPr/>
        </p:nvSpPr>
        <p:spPr>
          <a:xfrm>
            <a:off x="2055139" y="242180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连续多年五星级社团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ACFA87-65F6-41E5-82A1-C4A341E9A4FE}"/>
              </a:ext>
            </a:extLst>
          </p:cNvPr>
          <p:cNvSpPr txBox="1"/>
          <p:nvPr/>
        </p:nvSpPr>
        <p:spPr>
          <a:xfrm>
            <a:off x="1193189" y="3137391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UCL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高校联盟挑战赛东部赛区冠军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0DC8FC-6F79-45C1-909A-C32DA08A4EF1}"/>
              </a:ext>
            </a:extLst>
          </p:cNvPr>
          <p:cNvSpPr txBox="1"/>
          <p:nvPr/>
        </p:nvSpPr>
        <p:spPr>
          <a:xfrm>
            <a:off x="551987" y="3852976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“安恒杯”全国网络信息安全管理运维挑战赛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C75C88-DA34-413F-82D4-4651B4779D70}"/>
              </a:ext>
            </a:extLst>
          </p:cNvPr>
          <p:cNvSpPr txBox="1"/>
          <p:nvPr/>
        </p:nvSpPr>
        <p:spPr>
          <a:xfrm>
            <a:off x="1318222" y="438389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上海市第一名、华东区二等奖、全国三等奖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633661-CFC3-4399-AFED-AE75EE048449}"/>
              </a:ext>
            </a:extLst>
          </p:cNvPr>
          <p:cNvSpPr txBox="1"/>
          <p:nvPr/>
        </p:nvSpPr>
        <p:spPr>
          <a:xfrm>
            <a:off x="1818359" y="494893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知识讲座与上门维修服务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85912-9AEF-4EF9-9CF7-87B204ED2A6D}"/>
              </a:ext>
            </a:extLst>
          </p:cNvPr>
          <p:cNvSpPr txBox="1"/>
          <p:nvPr/>
        </p:nvSpPr>
        <p:spPr>
          <a:xfrm>
            <a:off x="2587800" y="515177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……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7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200">
              <a:srgbClr val="2E446A"/>
            </a:gs>
            <a:gs pos="100000">
              <a:srgbClr val="20254B"/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rgbClr val="385B82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DFC396-F47C-4E24-AEDB-3D850145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61857">
            <a:off x="5044847" y="559954"/>
            <a:ext cx="8738142" cy="75266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103A5C-7095-425A-96B7-E381FD01EEE7}"/>
              </a:ext>
            </a:extLst>
          </p:cNvPr>
          <p:cNvSpPr txBox="1"/>
          <p:nvPr/>
        </p:nvSpPr>
        <p:spPr>
          <a:xfrm>
            <a:off x="177281" y="161139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了解数码的一切，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F0B3C-AF14-4D0F-BC7C-DEE3CED28709}"/>
              </a:ext>
            </a:extLst>
          </p:cNvPr>
          <p:cNvSpPr txBox="1"/>
          <p:nvPr/>
        </p:nvSpPr>
        <p:spPr>
          <a:xfrm>
            <a:off x="177281" y="2534721"/>
            <a:ext cx="589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见证折腾的乐趣。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B1512D-62CD-441E-9FAA-C0C07A7212B6}"/>
              </a:ext>
            </a:extLst>
          </p:cNvPr>
          <p:cNvSpPr txBox="1"/>
          <p:nvPr/>
        </p:nvSpPr>
        <p:spPr>
          <a:xfrm>
            <a:off x="177281" y="3566097"/>
            <a:ext cx="44807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装机 笔记本 组网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NAS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HIFI 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键盘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鼠标</a:t>
            </a:r>
            <a:b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编程 摄影 电竞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二次元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Asoul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自行车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模型？？？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52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133440-76F5-4BD7-9561-A913F2D13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/>
          <a:stretch/>
        </p:blipFill>
        <p:spPr>
          <a:xfrm>
            <a:off x="-622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6B271B-7ACF-48C8-8CA7-30C2417F6597}"/>
              </a:ext>
            </a:extLst>
          </p:cNvPr>
          <p:cNvSpPr/>
          <p:nvPr/>
        </p:nvSpPr>
        <p:spPr>
          <a:xfrm>
            <a:off x="7819053" y="0"/>
            <a:ext cx="4366727" cy="6858000"/>
          </a:xfrm>
          <a:prstGeom prst="rect">
            <a:avLst/>
          </a:prstGeom>
          <a:gradFill>
            <a:gsLst>
              <a:gs pos="52200">
                <a:srgbClr val="2E446A"/>
              </a:gs>
              <a:gs pos="100000">
                <a:srgbClr val="20254B"/>
              </a:gs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0">
                <a:srgbClr val="385B8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1D6DCF-7F69-42BB-B0DF-901B06E817AD}"/>
              </a:ext>
            </a:extLst>
          </p:cNvPr>
          <p:cNvSpPr txBox="1"/>
          <p:nvPr/>
        </p:nvSpPr>
        <p:spPr>
          <a:xfrm>
            <a:off x="8054092" y="1170013"/>
            <a:ext cx="5847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了解，</a:t>
            </a:r>
            <a:endParaRPr lang="en-US" altLang="zh-CN" sz="66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r>
              <a:rPr lang="zh-CN" altLang="en-US" sz="6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由内而外。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7AADFE-08D8-4044-986E-3C71D5D05B00}"/>
              </a:ext>
            </a:extLst>
          </p:cNvPr>
          <p:cNvSpPr txBox="1"/>
          <p:nvPr/>
        </p:nvSpPr>
        <p:spPr>
          <a:xfrm>
            <a:off x="8128737" y="3358985"/>
            <a:ext cx="3877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计算机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的组成并不复杂，我们要做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的，就是让每一个计算机爱好者都能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真正了解计算机结构。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14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6B89"/>
            </a:gs>
            <a:gs pos="50000">
              <a:srgbClr val="8235A2"/>
            </a:gs>
            <a:gs pos="76000">
              <a:srgbClr val="6E269D"/>
            </a:gs>
            <a:gs pos="100000">
              <a:srgbClr val="621E8F"/>
            </a:gs>
          </a:gsLst>
          <a:lin ang="9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78A3B3-2062-4957-A34B-9796799BA2CC}"/>
              </a:ext>
            </a:extLst>
          </p:cNvPr>
          <p:cNvSpPr txBox="1"/>
          <p:nvPr/>
        </p:nvSpPr>
        <p:spPr>
          <a:xfrm>
            <a:off x="2876085" y="1506868"/>
            <a:ext cx="6574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苹方 特粗" panose="020B0800000000000000"/>
                <a:ea typeface="苹方 特粗" panose="020B0800000000000000"/>
              </a:rPr>
              <a:t>“</a:t>
            </a:r>
            <a:r>
              <a:rPr lang="zh-CN" altLang="en-US" sz="5400" dirty="0">
                <a:solidFill>
                  <a:schemeClr val="bg1"/>
                </a:solidFill>
                <a:latin typeface="苹方 特粗" panose="020B0800000000000000"/>
                <a:ea typeface="苹方 特粗" panose="020B0800000000000000"/>
              </a:rPr>
              <a:t>电脑需要维修吗？”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5E4514-4B31-4E95-8FBE-A314AF7F79E0}"/>
              </a:ext>
            </a:extLst>
          </p:cNvPr>
          <p:cNvSpPr txBox="1"/>
          <p:nvPr/>
        </p:nvSpPr>
        <p:spPr>
          <a:xfrm>
            <a:off x="2723801" y="316886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电脑义诊是我们一直以来的传统，秉持着免费周到的原则来服务。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6BB64D-3CD7-4A0B-9E5D-E9A8BC20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9825">
            <a:off x="3569373" y="4962495"/>
            <a:ext cx="3737928" cy="3937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920B3-D8A2-4DD3-B567-E2CF1F4F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5664">
            <a:off x="6628500" y="5350711"/>
            <a:ext cx="2083693" cy="5791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FEDAF14-19EA-41DF-8ADB-27E47D6211ED}"/>
              </a:ext>
            </a:extLst>
          </p:cNvPr>
          <p:cNvSpPr txBox="1"/>
          <p:nvPr/>
        </p:nvSpPr>
        <p:spPr>
          <a:xfrm>
            <a:off x="3894953" y="243019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免费、周到、定期举行</a:t>
            </a:r>
          </a:p>
        </p:txBody>
      </p:sp>
    </p:spTree>
    <p:extLst>
      <p:ext uri="{BB962C8B-B14F-4D97-AF65-F5344CB8AC3E}">
        <p14:creationId xmlns:p14="http://schemas.microsoft.com/office/powerpoint/2010/main" val="11285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E8206B-C065-41DC-A2A1-93272531B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-4362" b="1"/>
          <a:stretch/>
        </p:blipFill>
        <p:spPr>
          <a:xfrm>
            <a:off x="4161801" y="-299103"/>
            <a:ext cx="11825317" cy="7157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160DEE-9636-48EB-9E4F-C53FA842DF00}"/>
              </a:ext>
            </a:extLst>
          </p:cNvPr>
          <p:cNvSpPr/>
          <p:nvPr/>
        </p:nvSpPr>
        <p:spPr>
          <a:xfrm>
            <a:off x="0" y="0"/>
            <a:ext cx="4161801" cy="6858000"/>
          </a:xfrm>
          <a:prstGeom prst="rect">
            <a:avLst/>
          </a:prstGeom>
          <a:gradFill>
            <a:gsLst>
              <a:gs pos="0">
                <a:srgbClr val="DC3644"/>
              </a:gs>
              <a:gs pos="33000">
                <a:srgbClr val="C73B70"/>
              </a:gs>
              <a:gs pos="70000">
                <a:srgbClr val="623D7A"/>
              </a:gs>
              <a:gs pos="100000">
                <a:srgbClr val="2C4C7A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543AAB-BE36-4824-9E31-387FF92B0F26}"/>
              </a:ext>
            </a:extLst>
          </p:cNvPr>
          <p:cNvSpPr txBox="1"/>
          <p:nvPr/>
        </p:nvSpPr>
        <p:spPr>
          <a:xfrm>
            <a:off x="317240" y="961052"/>
            <a:ext cx="40318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电脑义诊，</a:t>
            </a:r>
            <a:endParaRPr lang="en-US" altLang="zh-CN" sz="6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传统艺能。</a:t>
            </a:r>
            <a:endParaRPr lang="en-US" altLang="zh-CN" sz="6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algn="ctr"/>
            <a:endParaRPr lang="zh-CN" altLang="en-US" sz="60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A04136-1B83-4456-B4AA-BA81553A375A}"/>
              </a:ext>
            </a:extLst>
          </p:cNvPr>
          <p:cNvSpPr txBox="1"/>
          <p:nvPr/>
        </p:nvSpPr>
        <p:spPr>
          <a:xfrm>
            <a:off x="643813" y="4413968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小时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志愿时长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872FB6-10DC-404A-8924-E33630C25676}"/>
              </a:ext>
            </a:extLst>
          </p:cNvPr>
          <p:cNvSpPr txBox="1"/>
          <p:nvPr/>
        </p:nvSpPr>
        <p:spPr>
          <a:xfrm>
            <a:off x="643813" y="507907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每两周</a:t>
            </a:r>
            <a:r>
              <a:rPr lang="zh-CN" altLang="en-US" sz="2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活动频率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15D9A5-DD97-4034-905D-43EA99B19D1D}"/>
              </a:ext>
            </a:extLst>
          </p:cNvPr>
          <p:cNvSpPr txBox="1"/>
          <p:nvPr/>
        </p:nvSpPr>
        <p:spPr>
          <a:xfrm>
            <a:off x="651029" y="3748859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免费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耗材服务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967170-C6BD-4A98-9CCC-1938606DE440}"/>
              </a:ext>
            </a:extLst>
          </p:cNvPr>
          <p:cNvSpPr txBox="1"/>
          <p:nvPr/>
        </p:nvSpPr>
        <p:spPr>
          <a:xfrm>
            <a:off x="515572" y="287018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我们乐于解决电脑问题</a:t>
            </a:r>
          </a:p>
        </p:txBody>
      </p:sp>
    </p:spTree>
    <p:extLst>
      <p:ext uri="{BB962C8B-B14F-4D97-AF65-F5344CB8AC3E}">
        <p14:creationId xmlns:p14="http://schemas.microsoft.com/office/powerpoint/2010/main" val="26325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4">
                <a:lumMod val="75000"/>
              </a:schemeClr>
            </a:gs>
            <a:gs pos="31000">
              <a:srgbClr val="FF0000"/>
            </a:gs>
            <a:gs pos="100000">
              <a:schemeClr val="bg2">
                <a:lumMod val="1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6103A5C-7095-425A-96B7-E381FD01EEE7}"/>
              </a:ext>
            </a:extLst>
          </p:cNvPr>
          <p:cNvSpPr txBox="1"/>
          <p:nvPr/>
        </p:nvSpPr>
        <p:spPr>
          <a:xfrm>
            <a:off x="548756" y="128754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电竞？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F0B3C-AF14-4D0F-BC7C-DEE3CED28709}"/>
              </a:ext>
            </a:extLst>
          </p:cNvPr>
          <p:cNvSpPr txBox="1"/>
          <p:nvPr/>
        </p:nvSpPr>
        <p:spPr>
          <a:xfrm>
            <a:off x="548756" y="2181820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即刻加入！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B1512D-62CD-441E-9FAA-C0C07A7212B6}"/>
              </a:ext>
            </a:extLst>
          </p:cNvPr>
          <p:cNvSpPr txBox="1"/>
          <p:nvPr/>
        </p:nvSpPr>
        <p:spPr>
          <a:xfrm>
            <a:off x="974325" y="3440311"/>
            <a:ext cx="13646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Minecraft</a:t>
            </a:r>
            <a:b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APEX</a:t>
            </a:r>
          </a:p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LOL</a:t>
            </a:r>
          </a:p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社</a:t>
            </a:r>
            <a:b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CSGO</a:t>
            </a: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王者荣耀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 descr="建筑的摆设布局&#10;&#10;中度可信度描述已自动生成">
            <a:extLst>
              <a:ext uri="{FF2B5EF4-FFF2-40B4-BE49-F238E27FC236}">
                <a16:creationId xmlns:a16="http://schemas.microsoft.com/office/drawing/2014/main" id="{97E96EF0-2C98-44CB-BB20-0A6BC1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r="20485"/>
          <a:stretch/>
        </p:blipFill>
        <p:spPr>
          <a:xfrm>
            <a:off x="4830147" y="0"/>
            <a:ext cx="7361853" cy="6858000"/>
          </a:xfrm>
          <a:prstGeom prst="rect">
            <a:avLst/>
          </a:prstGeom>
        </p:spPr>
      </p:pic>
      <p:pic>
        <p:nvPicPr>
          <p:cNvPr id="5" name="图片 4" descr="图片包含 室内, 天花板, 灯光, 活&#10;&#10;描述已自动生成">
            <a:extLst>
              <a:ext uri="{FF2B5EF4-FFF2-40B4-BE49-F238E27FC236}">
                <a16:creationId xmlns:a16="http://schemas.microsoft.com/office/drawing/2014/main" id="{4A0AB694-5E8E-4B0B-9809-270EE13FD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r="1705"/>
          <a:stretch/>
        </p:blipFill>
        <p:spPr>
          <a:xfrm>
            <a:off x="4129233" y="0"/>
            <a:ext cx="9593325" cy="6858000"/>
          </a:xfrm>
          <a:prstGeom prst="rect">
            <a:avLst/>
          </a:prstGeom>
        </p:spPr>
      </p:pic>
      <p:pic>
        <p:nvPicPr>
          <p:cNvPr id="11" name="图片 10" descr="一群人站在台上&#10;&#10;描述已自动生成">
            <a:extLst>
              <a:ext uri="{FF2B5EF4-FFF2-40B4-BE49-F238E27FC236}">
                <a16:creationId xmlns:a16="http://schemas.microsoft.com/office/drawing/2014/main" id="{2D10EE16-B23F-4723-9800-5CC3AA32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3" y="11311"/>
            <a:ext cx="9144000" cy="6858000"/>
          </a:xfrm>
          <a:prstGeom prst="rect">
            <a:avLst/>
          </a:prstGeom>
        </p:spPr>
      </p:pic>
      <p:pic>
        <p:nvPicPr>
          <p:cNvPr id="13" name="图片 12" descr="图片包含 户外, 日落, 太阳, 交通&#10;&#10;描述已自动生成">
            <a:extLst>
              <a:ext uri="{FF2B5EF4-FFF2-40B4-BE49-F238E27FC236}">
                <a16:creationId xmlns:a16="http://schemas.microsoft.com/office/drawing/2014/main" id="{A528E7C9-412A-4D1A-9B9C-6ECDCBD7C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1"/>
            <a:ext cx="12192000" cy="6891933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8676CC5E-F373-4678-BBA4-9611909DC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56" y="1348463"/>
            <a:ext cx="1909482" cy="1909482"/>
          </a:xfrm>
          <a:prstGeom prst="rect">
            <a:avLst/>
          </a:prstGeom>
        </p:spPr>
      </p:pic>
      <p:pic>
        <p:nvPicPr>
          <p:cNvPr id="4" name="图片 3" descr="建筑的摆设布局&#10;&#10;中度可信度描述已自动生成">
            <a:extLst>
              <a:ext uri="{FF2B5EF4-FFF2-40B4-BE49-F238E27FC236}">
                <a16:creationId xmlns:a16="http://schemas.microsoft.com/office/drawing/2014/main" id="{85B533A3-18C5-4F14-9D25-A53D89E5F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05"/>
            <a:ext cx="12192000" cy="68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200">
              <a:srgbClr val="161C25"/>
            </a:gs>
            <a:gs pos="100000">
              <a:srgbClr val="151517"/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75000"/>
                <a:lumOff val="25000"/>
              </a:schemeClr>
            </a:gs>
            <a:gs pos="0">
              <a:srgbClr val="1C25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DABB6C-6F8E-47C9-82BD-4FD1E03258A1}"/>
              </a:ext>
            </a:extLst>
          </p:cNvPr>
          <p:cNvSpPr txBox="1"/>
          <p:nvPr/>
        </p:nvSpPr>
        <p:spPr>
          <a:xfrm>
            <a:off x="3901327" y="3999434"/>
            <a:ext cx="4389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网络安全 </a:t>
            </a:r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CTF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4590A0-527F-4ABC-82E3-492A6CE99AF8}"/>
              </a:ext>
            </a:extLst>
          </p:cNvPr>
          <p:cNvSpPr txBox="1"/>
          <p:nvPr/>
        </p:nvSpPr>
        <p:spPr>
          <a:xfrm>
            <a:off x="3464522" y="4982548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我们新设立了网络安全小组，开设网络安全课程。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</a:b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网络攻防，黑客白客？等你来。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911BE7-D4B4-4A64-A8F9-000B2FD3F40E}"/>
              </a:ext>
            </a:extLst>
          </p:cNvPr>
          <p:cNvSpPr txBox="1"/>
          <p:nvPr/>
        </p:nvSpPr>
        <p:spPr>
          <a:xfrm>
            <a:off x="1856794" y="1071689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“print(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int_var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, type(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int_var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))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2B6E36-86ED-4150-8205-89B50FBEF7DD}"/>
              </a:ext>
            </a:extLst>
          </p:cNvPr>
          <p:cNvSpPr txBox="1"/>
          <p:nvPr/>
        </p:nvSpPr>
        <p:spPr>
          <a:xfrm>
            <a:off x="1856793" y="153335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 print(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float_var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, type(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float_var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))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2741D7-1BA7-43DB-A5D7-6BEDAD23051F}"/>
              </a:ext>
            </a:extLst>
          </p:cNvPr>
          <p:cNvSpPr txBox="1"/>
          <p:nvPr/>
        </p:nvSpPr>
        <p:spPr>
          <a:xfrm>
            <a:off x="1856792" y="1995019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 print(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str_var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, type(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str_var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))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BC5D2C-02F3-4F87-B28F-DE6033A11F69}"/>
              </a:ext>
            </a:extLst>
          </p:cNvPr>
          <p:cNvSpPr txBox="1"/>
          <p:nvPr/>
        </p:nvSpPr>
        <p:spPr>
          <a:xfrm>
            <a:off x="1856792" y="2456684"/>
            <a:ext cx="516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 print(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shitIdontknowwhatthisis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)”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A2EF9A-0BDA-4EAB-A808-050A1679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99" y="-3156824"/>
            <a:ext cx="8453608" cy="65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319</Words>
  <Application>Microsoft Office PowerPoint</Application>
  <PresentationFormat>宽屏</PresentationFormat>
  <Paragraphs>52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苹方 常规</vt:lpstr>
      <vt:lpstr>苹方 粗体</vt:lpstr>
      <vt:lpstr>苹方 特粗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川 水景</dc:creator>
  <cp:lastModifiedBy>yu_fxxk_sky</cp:lastModifiedBy>
  <cp:revision>66</cp:revision>
  <dcterms:created xsi:type="dcterms:W3CDTF">2020-11-19T09:27:45Z</dcterms:created>
  <dcterms:modified xsi:type="dcterms:W3CDTF">2021-09-26T04:44:47Z</dcterms:modified>
</cp:coreProperties>
</file>